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7"/>
  </p:notesMasterIdLst>
  <p:sldIdLst>
    <p:sldId id="256" r:id="rId2"/>
    <p:sldId id="257" r:id="rId3"/>
    <p:sldId id="281" r:id="rId4"/>
    <p:sldId id="280"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26D12C-9F93-401D-8874-780FCEA03ED0}" type="datetimeFigureOut">
              <a:rPr lang="en-US" smtClean="0"/>
              <a:t>10/5/2019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4112C-E734-401D-A4F3-72E9EA9802D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94112C-E734-401D-A4F3-72E9EA9802DA}"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3AD80E4-0E98-408F-8638-416F29EFF5EF}" type="datetimeFigureOut">
              <a:rPr lang="en-US" smtClean="0"/>
              <a:pPr/>
              <a:t>10/5/2019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04062B-2740-4021-A2C2-59EFB064D49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3AD80E4-0E98-408F-8638-416F29EFF5EF}" type="datetimeFigureOut">
              <a:rPr lang="en-US" smtClean="0"/>
              <a:pPr/>
              <a:t>10/5/2019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04062B-2740-4021-A2C2-59EFB064D49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3AD80E4-0E98-408F-8638-416F29EFF5EF}" type="datetimeFigureOut">
              <a:rPr lang="en-US" smtClean="0"/>
              <a:pPr/>
              <a:t>10/5/2019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04062B-2740-4021-A2C2-59EFB064D49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3AD80E4-0E98-408F-8638-416F29EFF5EF}" type="datetimeFigureOut">
              <a:rPr lang="en-US" smtClean="0"/>
              <a:pPr/>
              <a:t>10/5/2019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04062B-2740-4021-A2C2-59EFB064D49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D80E4-0E98-408F-8638-416F29EFF5EF}" type="datetimeFigureOut">
              <a:rPr lang="en-US" smtClean="0"/>
              <a:pPr/>
              <a:t>10/5/2019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04062B-2740-4021-A2C2-59EFB064D498}"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3AD80E4-0E98-408F-8638-416F29EFF5EF}" type="datetimeFigureOut">
              <a:rPr lang="en-US" smtClean="0"/>
              <a:pPr/>
              <a:t>10/5/2019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04062B-2740-4021-A2C2-59EFB064D49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3AD80E4-0E98-408F-8638-416F29EFF5EF}" type="datetimeFigureOut">
              <a:rPr lang="en-US" smtClean="0"/>
              <a:pPr/>
              <a:t>10/5/2019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604062B-2740-4021-A2C2-59EFB064D49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3AD80E4-0E98-408F-8638-416F29EFF5EF}" type="datetimeFigureOut">
              <a:rPr lang="en-US" smtClean="0"/>
              <a:pPr/>
              <a:t>10/5/2019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604062B-2740-4021-A2C2-59EFB064D49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D80E4-0E98-408F-8638-416F29EFF5EF}" type="datetimeFigureOut">
              <a:rPr lang="en-US" smtClean="0"/>
              <a:pPr/>
              <a:t>10/5/2019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604062B-2740-4021-A2C2-59EFB064D49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D80E4-0E98-408F-8638-416F29EFF5EF}" type="datetimeFigureOut">
              <a:rPr lang="en-US" smtClean="0"/>
              <a:pPr/>
              <a:t>10/5/2019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04062B-2740-4021-A2C2-59EFB064D49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D80E4-0E98-408F-8638-416F29EFF5EF}" type="datetimeFigureOut">
              <a:rPr lang="en-US" smtClean="0"/>
              <a:pPr/>
              <a:t>10/5/2019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04062B-2740-4021-A2C2-59EFB064D498}"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D80E4-0E98-408F-8638-416F29EFF5EF}" type="datetimeFigureOut">
              <a:rPr lang="en-US" smtClean="0"/>
              <a:pPr/>
              <a:t>10/5/2019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4062B-2740-4021-A2C2-59EFB064D49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642918"/>
            <a:ext cx="7772400" cy="1470025"/>
          </a:xfrm>
        </p:spPr>
        <p:style>
          <a:lnRef idx="1">
            <a:schemeClr val="dk1"/>
          </a:lnRef>
          <a:fillRef idx="2">
            <a:schemeClr val="dk1"/>
          </a:fillRef>
          <a:effectRef idx="1">
            <a:schemeClr val="dk1"/>
          </a:effectRef>
          <a:fontRef idx="minor">
            <a:schemeClr val="dk1"/>
          </a:fontRef>
        </p:style>
        <p:txBody>
          <a:bodyPr/>
          <a:lstStyle/>
          <a:p>
            <a:r>
              <a:rPr lang="en-IN" dirty="0" smtClean="0"/>
              <a:t>PHYSICAL PROPERTIES OF AMINES</a:t>
            </a:r>
            <a:endParaRPr lang="en-IN" dirty="0"/>
          </a:p>
        </p:txBody>
      </p:sp>
      <p:sp>
        <p:nvSpPr>
          <p:cNvPr id="3" name="Subtitle 2"/>
          <p:cNvSpPr>
            <a:spLocks noGrp="1"/>
          </p:cNvSpPr>
          <p:nvPr>
            <p:ph type="subTitle" idx="1"/>
          </p:nvPr>
        </p:nvSpPr>
        <p:spPr>
          <a:xfrm>
            <a:off x="2357422" y="2714620"/>
            <a:ext cx="4429156" cy="2786082"/>
          </a:xfrm>
        </p:spPr>
        <p:style>
          <a:lnRef idx="1">
            <a:schemeClr val="accent2"/>
          </a:lnRef>
          <a:fillRef idx="2">
            <a:schemeClr val="accent2"/>
          </a:fillRef>
          <a:effectRef idx="1">
            <a:schemeClr val="accent2"/>
          </a:effectRef>
          <a:fontRef idx="minor">
            <a:schemeClr val="dk1"/>
          </a:fontRef>
        </p:style>
        <p:txBody>
          <a:bodyPr>
            <a:normAutofit/>
          </a:bodyPr>
          <a:lstStyle/>
          <a:p>
            <a:pPr>
              <a:buFont typeface="Arial" pitchFamily="34" charset="0"/>
              <a:buChar char="•"/>
            </a:pPr>
            <a:r>
              <a:rPr lang="en-IN" b="1" dirty="0" smtClean="0">
                <a:solidFill>
                  <a:srgbClr val="7030A0"/>
                </a:solidFill>
              </a:rPr>
              <a:t>ODOUR</a:t>
            </a:r>
          </a:p>
          <a:p>
            <a:pPr>
              <a:buFont typeface="Arial" pitchFamily="34" charset="0"/>
              <a:buChar char="•"/>
            </a:pPr>
            <a:r>
              <a:rPr lang="en-IN" b="1" dirty="0" smtClean="0">
                <a:solidFill>
                  <a:srgbClr val="7030A0"/>
                </a:solidFill>
              </a:rPr>
              <a:t>PHYSICAL STATE</a:t>
            </a:r>
          </a:p>
          <a:p>
            <a:pPr>
              <a:buFont typeface="Arial" pitchFamily="34" charset="0"/>
              <a:buChar char="•"/>
            </a:pPr>
            <a:r>
              <a:rPr lang="en-IN" b="1" dirty="0" smtClean="0">
                <a:solidFill>
                  <a:srgbClr val="7030A0"/>
                </a:solidFill>
              </a:rPr>
              <a:t>SOLUBILITY</a:t>
            </a:r>
          </a:p>
          <a:p>
            <a:pPr>
              <a:buFont typeface="Arial" pitchFamily="34" charset="0"/>
              <a:buChar char="•"/>
            </a:pPr>
            <a:r>
              <a:rPr lang="en-IN" b="1" dirty="0" smtClean="0">
                <a:solidFill>
                  <a:srgbClr val="7030A0"/>
                </a:solidFill>
              </a:rPr>
              <a:t>BOILING POINT</a:t>
            </a:r>
          </a:p>
          <a:p>
            <a:pPr>
              <a:buFont typeface="Arial" pitchFamily="34" charset="0"/>
              <a:buChar char="•"/>
            </a:pPr>
            <a:endParaRPr lang="en-IN" b="1" dirty="0">
              <a:solidFill>
                <a:schemeClr val="tx1">
                  <a:lumMod val="95000"/>
                  <a:lumOff val="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214282" y="285729"/>
            <a:ext cx="8715436" cy="2786081"/>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a:srcRect/>
          <a:stretch>
            <a:fillRect/>
          </a:stretch>
        </p:blipFill>
        <p:spPr bwMode="auto">
          <a:xfrm>
            <a:off x="571472" y="3214686"/>
            <a:ext cx="7858180" cy="2571768"/>
          </a:xfrm>
          <a:prstGeom prst="rect">
            <a:avLst/>
          </a:prstGeom>
          <a:noFill/>
          <a:ln w="9525">
            <a:solidFill>
              <a:schemeClr val="tx1">
                <a:lumMod val="95000"/>
                <a:lumOff val="5000"/>
              </a:schemeClr>
            </a:solid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285720" y="500042"/>
            <a:ext cx="8429683" cy="600079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428596" y="285728"/>
            <a:ext cx="8358245" cy="635798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357158" y="571480"/>
            <a:ext cx="8572559" cy="5572164"/>
          </a:xfrm>
          <a:prstGeom prst="rect">
            <a:avLst/>
          </a:prstGeom>
          <a:noFill/>
          <a:ln w="9525">
            <a:solidFill>
              <a:schemeClr val="tx1">
                <a:lumMod val="95000"/>
                <a:lumOff val="5000"/>
              </a:schemeClr>
            </a:solid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357158" y="1071546"/>
            <a:ext cx="8215370" cy="5357850"/>
          </a:xfrm>
          <a:prstGeom prst="rect">
            <a:avLst/>
          </a:prstGeom>
          <a:noFill/>
          <a:ln w="9525">
            <a:solidFill>
              <a:schemeClr val="tx1">
                <a:lumMod val="95000"/>
                <a:lumOff val="5000"/>
              </a:schemeClr>
            </a:solidFill>
            <a:miter lim="800000"/>
            <a:headEnd/>
            <a:tailEnd/>
          </a:ln>
          <a:effectLst/>
        </p:spPr>
      </p:pic>
      <p:sp>
        <p:nvSpPr>
          <p:cNvPr id="3" name="TextBox 2"/>
          <p:cNvSpPr txBox="1"/>
          <p:nvPr/>
        </p:nvSpPr>
        <p:spPr>
          <a:xfrm>
            <a:off x="2571736" y="357166"/>
            <a:ext cx="4071966" cy="646331"/>
          </a:xfrm>
          <a:prstGeom prst="rect">
            <a:avLst/>
          </a:prstGeom>
          <a:noFill/>
        </p:spPr>
        <p:txBody>
          <a:bodyPr wrap="square" rtlCol="0">
            <a:spAutoFit/>
          </a:bodyPr>
          <a:lstStyle/>
          <a:p>
            <a:pPr algn="ctr"/>
            <a:r>
              <a:rPr lang="en-IN" sz="3600" b="1" dirty="0" smtClean="0"/>
              <a:t>ALKYLATION</a:t>
            </a:r>
            <a:endParaRPr lang="en-IN" sz="3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428596" y="285728"/>
            <a:ext cx="8286808" cy="607223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428596" y="1214422"/>
            <a:ext cx="8358246" cy="5429264"/>
          </a:xfrm>
          <a:prstGeom prst="rect">
            <a:avLst/>
          </a:prstGeom>
          <a:noFill/>
          <a:ln w="9525">
            <a:solidFill>
              <a:schemeClr val="tx1">
                <a:lumMod val="95000"/>
                <a:lumOff val="5000"/>
              </a:schemeClr>
            </a:solidFill>
            <a:miter lim="800000"/>
            <a:headEnd/>
            <a:tailEnd/>
          </a:ln>
          <a:effectLst/>
        </p:spPr>
      </p:pic>
      <p:sp>
        <p:nvSpPr>
          <p:cNvPr id="3" name="TextBox 2"/>
          <p:cNvSpPr txBox="1"/>
          <p:nvPr/>
        </p:nvSpPr>
        <p:spPr>
          <a:xfrm>
            <a:off x="2357422" y="428604"/>
            <a:ext cx="6000792" cy="584775"/>
          </a:xfrm>
          <a:prstGeom prst="rect">
            <a:avLst/>
          </a:prstGeom>
          <a:noFill/>
        </p:spPr>
        <p:txBody>
          <a:bodyPr wrap="square" rtlCol="0">
            <a:spAutoFit/>
          </a:bodyPr>
          <a:lstStyle/>
          <a:p>
            <a:r>
              <a:rPr lang="en-IN" sz="3200" b="1" dirty="0" smtClean="0"/>
              <a:t>ACYLATION OF AROMATIC AMINE</a:t>
            </a:r>
            <a:endParaRPr lang="en-IN" sz="3200" b="1" dirty="0"/>
          </a:p>
        </p:txBody>
      </p:sp>
      <p:sp>
        <p:nvSpPr>
          <p:cNvPr id="4" name="TextBox 3"/>
          <p:cNvSpPr txBox="1"/>
          <p:nvPr/>
        </p:nvSpPr>
        <p:spPr>
          <a:xfrm>
            <a:off x="2857488" y="3357562"/>
            <a:ext cx="2214578" cy="646331"/>
          </a:xfrm>
          <a:prstGeom prst="rect">
            <a:avLst/>
          </a:prstGeom>
          <a:noFill/>
        </p:spPr>
        <p:txBody>
          <a:bodyPr wrap="square" rtlCol="0">
            <a:spAutoFit/>
          </a:bodyPr>
          <a:lstStyle/>
          <a:p>
            <a:r>
              <a:rPr lang="en-IN" b="1" dirty="0" smtClean="0"/>
              <a:t>N-</a:t>
            </a:r>
            <a:r>
              <a:rPr lang="en-IN" b="1" dirty="0" err="1" smtClean="0"/>
              <a:t>Phenylethanamide</a:t>
            </a:r>
            <a:endParaRPr lang="en-IN" b="1" dirty="0" smtClean="0"/>
          </a:p>
          <a:p>
            <a:r>
              <a:rPr lang="en-IN" b="1" dirty="0" smtClean="0"/>
              <a:t>Acetanilide</a:t>
            </a:r>
            <a:endParaRPr lang="en-IN"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CARBYLAMINE REACTION</a:t>
            </a:r>
            <a:endParaRPr lang="en-IN" b="1" dirty="0"/>
          </a:p>
        </p:txBody>
      </p:sp>
      <p:pic>
        <p:nvPicPr>
          <p:cNvPr id="27650" name="Picture 2"/>
          <p:cNvPicPr>
            <a:picLocks noChangeAspect="1" noChangeArrowheads="1"/>
          </p:cNvPicPr>
          <p:nvPr/>
        </p:nvPicPr>
        <p:blipFill>
          <a:blip r:embed="rId2"/>
          <a:srcRect/>
          <a:stretch>
            <a:fillRect/>
          </a:stretch>
        </p:blipFill>
        <p:spPr bwMode="auto">
          <a:xfrm>
            <a:off x="428596" y="1928802"/>
            <a:ext cx="8358246" cy="3286148"/>
          </a:xfrm>
          <a:prstGeom prst="rect">
            <a:avLst/>
          </a:prstGeom>
          <a:noFill/>
          <a:ln w="9525">
            <a:solidFill>
              <a:schemeClr val="tx1">
                <a:lumMod val="95000"/>
                <a:lumOff val="5000"/>
              </a:schemeClr>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74638"/>
            <a:ext cx="7572428" cy="796908"/>
          </a:xfrm>
        </p:spPr>
        <p:txBody>
          <a:bodyPr/>
          <a:lstStyle/>
          <a:p>
            <a:r>
              <a:rPr lang="en-IN" dirty="0" smtClean="0"/>
              <a:t>REACTION WITH NITROUS ACID</a:t>
            </a:r>
            <a:endParaRPr lang="en-IN" dirty="0"/>
          </a:p>
        </p:txBody>
      </p:sp>
      <p:pic>
        <p:nvPicPr>
          <p:cNvPr id="28674" name="Picture 2"/>
          <p:cNvPicPr>
            <a:picLocks noChangeAspect="1" noChangeArrowheads="1"/>
          </p:cNvPicPr>
          <p:nvPr/>
        </p:nvPicPr>
        <p:blipFill>
          <a:blip r:embed="rId2"/>
          <a:srcRect/>
          <a:stretch>
            <a:fillRect/>
          </a:stretch>
        </p:blipFill>
        <p:spPr bwMode="auto">
          <a:xfrm>
            <a:off x="357158" y="1285860"/>
            <a:ext cx="8501122" cy="5000660"/>
          </a:xfrm>
          <a:prstGeom prst="rect">
            <a:avLst/>
          </a:prstGeom>
          <a:noFill/>
          <a:ln w="9525">
            <a:solidFill>
              <a:schemeClr val="tx1">
                <a:lumMod val="95000"/>
                <a:lumOff val="5000"/>
              </a:schemeClr>
            </a:solid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74638"/>
            <a:ext cx="7215238" cy="1143000"/>
          </a:xfrm>
          <a:ln>
            <a:solidFill>
              <a:schemeClr val="tx1">
                <a:lumMod val="95000"/>
                <a:lumOff val="5000"/>
              </a:schemeClr>
            </a:solidFill>
          </a:ln>
        </p:spPr>
        <p:txBody>
          <a:bodyPr>
            <a:normAutofit fontScale="90000"/>
          </a:bodyPr>
          <a:lstStyle/>
          <a:p>
            <a:r>
              <a:rPr lang="en-IN" dirty="0" smtClean="0"/>
              <a:t>REACTION OF ANILINE WITH NITROUS ACID</a:t>
            </a:r>
            <a:endParaRPr lang="en-IN" dirty="0"/>
          </a:p>
        </p:txBody>
      </p:sp>
      <p:pic>
        <p:nvPicPr>
          <p:cNvPr id="29698" name="Picture 2"/>
          <p:cNvPicPr>
            <a:picLocks noChangeAspect="1" noChangeArrowheads="1"/>
          </p:cNvPicPr>
          <p:nvPr/>
        </p:nvPicPr>
        <p:blipFill>
          <a:blip r:embed="rId2"/>
          <a:srcRect/>
          <a:stretch>
            <a:fillRect/>
          </a:stretch>
        </p:blipFill>
        <p:spPr bwMode="auto">
          <a:xfrm>
            <a:off x="357159" y="1500174"/>
            <a:ext cx="8572560" cy="5072098"/>
          </a:xfrm>
          <a:prstGeom prst="rect">
            <a:avLst/>
          </a:prstGeom>
          <a:noFill/>
          <a:ln w="9525">
            <a:solidFill>
              <a:schemeClr val="tx1">
                <a:lumMod val="95000"/>
                <a:lumOff val="5000"/>
              </a:schemeClr>
            </a:solidFill>
            <a:miter lim="800000"/>
            <a:headEnd/>
            <a:tailEnd/>
          </a:ln>
          <a:effectLst/>
        </p:spPr>
      </p:pic>
      <p:sp>
        <p:nvSpPr>
          <p:cNvPr id="4" name="TextBox 3"/>
          <p:cNvSpPr txBox="1"/>
          <p:nvPr/>
        </p:nvSpPr>
        <p:spPr>
          <a:xfrm>
            <a:off x="5357818" y="6072206"/>
            <a:ext cx="2786082" cy="369332"/>
          </a:xfrm>
          <a:prstGeom prst="rect">
            <a:avLst/>
          </a:prstGeom>
          <a:noFill/>
        </p:spPr>
        <p:txBody>
          <a:bodyPr wrap="square" rtlCol="0">
            <a:spAutoFit/>
          </a:bodyPr>
          <a:lstStyle/>
          <a:p>
            <a:r>
              <a:rPr lang="en-IN" b="1" dirty="0" smtClean="0"/>
              <a:t>BENZENE DIAZONIUM SALT</a:t>
            </a:r>
            <a:endParaRPr lang="en-IN"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071546"/>
            <a:ext cx="8358214" cy="6247864"/>
          </a:xfrm>
          <a:prstGeom prst="rect">
            <a:avLst/>
          </a:prstGeom>
        </p:spPr>
        <p:txBody>
          <a:bodyPr wrap="square">
            <a:spAutoFit/>
          </a:bodyPr>
          <a:lstStyle/>
          <a:p>
            <a:pPr>
              <a:buFont typeface="Arial" pitchFamily="34" charset="0"/>
              <a:buChar char="•"/>
            </a:pPr>
            <a:r>
              <a:rPr lang="en-IN" sz="3200" b="1" dirty="0">
                <a:solidFill>
                  <a:schemeClr val="tx1">
                    <a:lumMod val="95000"/>
                    <a:lumOff val="5000"/>
                  </a:schemeClr>
                </a:solidFill>
              </a:rPr>
              <a:t>The </a:t>
            </a:r>
            <a:r>
              <a:rPr lang="en-IN" sz="3200" b="1" dirty="0">
                <a:solidFill>
                  <a:schemeClr val="accent2">
                    <a:lumMod val="75000"/>
                  </a:schemeClr>
                </a:solidFill>
              </a:rPr>
              <a:t>lower</a:t>
            </a:r>
            <a:r>
              <a:rPr lang="en-IN" sz="3200" b="1" dirty="0">
                <a:solidFill>
                  <a:schemeClr val="tx1">
                    <a:lumMod val="95000"/>
                    <a:lumOff val="5000"/>
                  </a:schemeClr>
                </a:solidFill>
              </a:rPr>
              <a:t> aliphatic amines are </a:t>
            </a:r>
            <a:r>
              <a:rPr lang="en-IN" sz="3200" b="1" dirty="0">
                <a:solidFill>
                  <a:schemeClr val="accent2">
                    <a:lumMod val="75000"/>
                  </a:schemeClr>
                </a:solidFill>
              </a:rPr>
              <a:t>gaseous</a:t>
            </a:r>
            <a:r>
              <a:rPr lang="en-IN" sz="3200" b="1" dirty="0">
                <a:solidFill>
                  <a:schemeClr val="tx1">
                    <a:lumMod val="95000"/>
                    <a:lumOff val="5000"/>
                  </a:schemeClr>
                </a:solidFill>
              </a:rPr>
              <a:t> in nature</a:t>
            </a:r>
            <a:r>
              <a:rPr lang="en-IN" sz="3200" b="1" dirty="0" smtClean="0">
                <a:solidFill>
                  <a:schemeClr val="tx1">
                    <a:lumMod val="95000"/>
                    <a:lumOff val="5000"/>
                  </a:schemeClr>
                </a:solidFill>
              </a:rPr>
              <a:t>.</a:t>
            </a:r>
            <a:r>
              <a:rPr lang="en-IN" sz="3200" b="1" dirty="0">
                <a:solidFill>
                  <a:schemeClr val="tx1">
                    <a:lumMod val="95000"/>
                    <a:lumOff val="5000"/>
                  </a:schemeClr>
                </a:solidFill>
              </a:rPr>
              <a:t> They have </a:t>
            </a:r>
            <a:r>
              <a:rPr lang="en-IN" sz="3200" b="1" dirty="0">
                <a:solidFill>
                  <a:schemeClr val="accent2">
                    <a:lumMod val="75000"/>
                  </a:schemeClr>
                </a:solidFill>
              </a:rPr>
              <a:t>a fishy smell</a:t>
            </a:r>
            <a:r>
              <a:rPr lang="en-IN" sz="3200" b="1" dirty="0" smtClean="0">
                <a:solidFill>
                  <a:schemeClr val="accent2">
                    <a:lumMod val="75000"/>
                  </a:schemeClr>
                </a:solidFill>
              </a:rPr>
              <a:t>.</a:t>
            </a:r>
          </a:p>
          <a:p>
            <a:endParaRPr lang="en-IN" sz="3200" b="1" dirty="0" smtClean="0">
              <a:solidFill>
                <a:schemeClr val="accent2">
                  <a:lumMod val="75000"/>
                </a:schemeClr>
              </a:solidFill>
            </a:endParaRPr>
          </a:p>
          <a:p>
            <a:pPr>
              <a:buFont typeface="Arial" pitchFamily="34" charset="0"/>
              <a:buChar char="•"/>
            </a:pPr>
            <a:r>
              <a:rPr lang="en-IN" sz="3200" b="1" dirty="0">
                <a:solidFill>
                  <a:schemeClr val="accent2">
                    <a:lumMod val="75000"/>
                  </a:schemeClr>
                </a:solidFill>
              </a:rPr>
              <a:t>Primary </a:t>
            </a:r>
            <a:r>
              <a:rPr lang="en-IN" sz="3200" b="1" dirty="0">
                <a:solidFill>
                  <a:schemeClr val="tx1">
                    <a:lumMod val="95000"/>
                    <a:lumOff val="5000"/>
                  </a:schemeClr>
                </a:solidFill>
              </a:rPr>
              <a:t>amines with </a:t>
            </a:r>
            <a:r>
              <a:rPr lang="en-IN" sz="3200" b="1" dirty="0">
                <a:solidFill>
                  <a:schemeClr val="accent2">
                    <a:lumMod val="75000"/>
                  </a:schemeClr>
                </a:solidFill>
              </a:rPr>
              <a:t>three or four carbon </a:t>
            </a:r>
            <a:r>
              <a:rPr lang="en-IN" sz="3200" b="1" dirty="0">
                <a:solidFill>
                  <a:schemeClr val="tx1">
                    <a:lumMod val="95000"/>
                    <a:lumOff val="5000"/>
                  </a:schemeClr>
                </a:solidFill>
              </a:rPr>
              <a:t>atoms are </a:t>
            </a:r>
            <a:r>
              <a:rPr lang="en-IN" sz="3200" b="1" dirty="0">
                <a:solidFill>
                  <a:schemeClr val="accent2">
                    <a:lumMod val="75000"/>
                  </a:schemeClr>
                </a:solidFill>
              </a:rPr>
              <a:t>liquids</a:t>
            </a:r>
            <a:r>
              <a:rPr lang="en-IN" sz="3200" b="1" dirty="0">
                <a:solidFill>
                  <a:schemeClr val="tx1">
                    <a:lumMod val="95000"/>
                    <a:lumOff val="5000"/>
                  </a:schemeClr>
                </a:solidFill>
              </a:rPr>
              <a:t> at room temperature whereas </a:t>
            </a:r>
            <a:r>
              <a:rPr lang="en-IN" sz="3200" b="1" dirty="0">
                <a:solidFill>
                  <a:schemeClr val="accent2">
                    <a:lumMod val="75000"/>
                  </a:schemeClr>
                </a:solidFill>
              </a:rPr>
              <a:t>higher </a:t>
            </a:r>
            <a:r>
              <a:rPr lang="en-IN" sz="3200" b="1" dirty="0">
                <a:solidFill>
                  <a:schemeClr val="tx1">
                    <a:lumMod val="95000"/>
                    <a:lumOff val="5000"/>
                  </a:schemeClr>
                </a:solidFill>
              </a:rPr>
              <a:t>ones are </a:t>
            </a:r>
            <a:r>
              <a:rPr lang="en-IN" sz="3200" b="1" dirty="0">
                <a:solidFill>
                  <a:schemeClr val="accent2">
                    <a:lumMod val="75000"/>
                  </a:schemeClr>
                </a:solidFill>
              </a:rPr>
              <a:t>solids</a:t>
            </a:r>
            <a:r>
              <a:rPr lang="en-IN" sz="3200" b="1" dirty="0" smtClean="0">
                <a:solidFill>
                  <a:schemeClr val="accent2">
                    <a:lumMod val="75000"/>
                  </a:schemeClr>
                </a:solidFill>
              </a:rPr>
              <a:t>.</a:t>
            </a:r>
          </a:p>
          <a:p>
            <a:endParaRPr lang="en-IN" sz="3200" b="1" dirty="0" smtClean="0">
              <a:solidFill>
                <a:schemeClr val="accent2">
                  <a:lumMod val="75000"/>
                </a:schemeClr>
              </a:solidFill>
            </a:endParaRPr>
          </a:p>
          <a:p>
            <a:pPr>
              <a:buFont typeface="Arial" pitchFamily="34" charset="0"/>
              <a:buChar char="•"/>
            </a:pPr>
            <a:r>
              <a:rPr lang="en-IN" sz="3200" b="1" dirty="0">
                <a:solidFill>
                  <a:schemeClr val="tx1">
                    <a:lumMod val="95000"/>
                    <a:lumOff val="5000"/>
                  </a:schemeClr>
                </a:solidFill>
              </a:rPr>
              <a:t>Aniline and </a:t>
            </a:r>
            <a:r>
              <a:rPr lang="en-IN" sz="3200" b="1" dirty="0" smtClean="0">
                <a:solidFill>
                  <a:schemeClr val="tx1">
                    <a:lumMod val="95000"/>
                    <a:lumOff val="5000"/>
                  </a:schemeClr>
                </a:solidFill>
              </a:rPr>
              <a:t>other </a:t>
            </a:r>
            <a:r>
              <a:rPr lang="en-IN" sz="3200" b="1" dirty="0" smtClean="0">
                <a:solidFill>
                  <a:schemeClr val="accent2">
                    <a:lumMod val="75000"/>
                  </a:schemeClr>
                </a:solidFill>
              </a:rPr>
              <a:t>aryl amines </a:t>
            </a:r>
            <a:r>
              <a:rPr lang="en-IN" sz="3200" b="1" dirty="0" smtClean="0">
                <a:solidFill>
                  <a:schemeClr val="tx1">
                    <a:lumMod val="95000"/>
                    <a:lumOff val="5000"/>
                  </a:schemeClr>
                </a:solidFill>
              </a:rPr>
              <a:t>are </a:t>
            </a:r>
            <a:r>
              <a:rPr lang="en-IN" sz="3200" b="1" dirty="0">
                <a:solidFill>
                  <a:schemeClr val="tx1">
                    <a:lumMod val="95000"/>
                    <a:lumOff val="5000"/>
                  </a:schemeClr>
                </a:solidFill>
              </a:rPr>
              <a:t>generally </a:t>
            </a:r>
            <a:r>
              <a:rPr lang="en-IN" sz="3200" b="1" dirty="0">
                <a:solidFill>
                  <a:schemeClr val="accent2">
                    <a:lumMod val="75000"/>
                  </a:schemeClr>
                </a:solidFill>
              </a:rPr>
              <a:t>colourless</a:t>
            </a:r>
            <a:r>
              <a:rPr lang="en-IN" sz="3200" b="1" dirty="0">
                <a:solidFill>
                  <a:schemeClr val="tx1">
                    <a:lumMod val="95000"/>
                    <a:lumOff val="5000"/>
                  </a:schemeClr>
                </a:solidFill>
              </a:rPr>
              <a:t>. However, they get coloured when we store </a:t>
            </a:r>
            <a:r>
              <a:rPr lang="en-IN" sz="3200" b="1" dirty="0" smtClean="0">
                <a:solidFill>
                  <a:schemeClr val="tx1">
                    <a:lumMod val="95000"/>
                    <a:lumOff val="5000"/>
                  </a:schemeClr>
                </a:solidFill>
              </a:rPr>
              <a:t>them </a:t>
            </a:r>
            <a:r>
              <a:rPr lang="en-IN" sz="3200" b="1" dirty="0">
                <a:solidFill>
                  <a:schemeClr val="tx1">
                    <a:lumMod val="95000"/>
                    <a:lumOff val="5000"/>
                  </a:schemeClr>
                </a:solidFill>
              </a:rPr>
              <a:t>in open due to atmospheric oxidation</a:t>
            </a:r>
            <a:r>
              <a:rPr lang="en-IN" sz="2400" b="1" dirty="0" smtClean="0">
                <a:solidFill>
                  <a:schemeClr val="tx1">
                    <a:lumMod val="95000"/>
                    <a:lumOff val="5000"/>
                  </a:schemeClr>
                </a:solidFill>
              </a:rPr>
              <a:t>.</a:t>
            </a:r>
          </a:p>
          <a:p>
            <a:endParaRPr lang="en-IN" sz="2400" b="1" dirty="0">
              <a:solidFill>
                <a:schemeClr val="tx1">
                  <a:lumMod val="95000"/>
                  <a:lumOff val="5000"/>
                </a:schemeClr>
              </a:solidFill>
            </a:endParaRPr>
          </a:p>
          <a:p>
            <a:endParaRPr lang="en-IN" sz="2400" b="1" dirty="0">
              <a:solidFill>
                <a:schemeClr val="tx1">
                  <a:lumMod val="95000"/>
                  <a:lumOff val="5000"/>
                </a:schemeClr>
              </a:solidFill>
            </a:endParaRPr>
          </a:p>
        </p:txBody>
      </p:sp>
      <p:sp>
        <p:nvSpPr>
          <p:cNvPr id="4" name="TextBox 3"/>
          <p:cNvSpPr txBox="1"/>
          <p:nvPr/>
        </p:nvSpPr>
        <p:spPr>
          <a:xfrm>
            <a:off x="2500298" y="357166"/>
            <a:ext cx="4000528" cy="646331"/>
          </a:xfrm>
          <a:prstGeom prst="rect">
            <a:avLst/>
          </a:prstGeom>
          <a:noFill/>
        </p:spPr>
        <p:txBody>
          <a:bodyPr wrap="square" rtlCol="0">
            <a:spAutoFit/>
          </a:bodyPr>
          <a:lstStyle/>
          <a:p>
            <a:r>
              <a:rPr lang="en-US" sz="3600" b="1" dirty="0" smtClean="0"/>
              <a:t>STATE AND ODOUR</a:t>
            </a:r>
            <a:endParaRPr lang="en-US" sz="3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REACTION OF ARYLSULPHONYL CHLORIDE</a:t>
            </a:r>
            <a:endParaRPr lang="en-IN" dirty="0"/>
          </a:p>
        </p:txBody>
      </p:sp>
      <p:pic>
        <p:nvPicPr>
          <p:cNvPr id="30722" name="Picture 2"/>
          <p:cNvPicPr>
            <a:picLocks noChangeAspect="1" noChangeArrowheads="1"/>
          </p:cNvPicPr>
          <p:nvPr/>
        </p:nvPicPr>
        <p:blipFill>
          <a:blip r:embed="rId2"/>
          <a:srcRect/>
          <a:stretch>
            <a:fillRect/>
          </a:stretch>
        </p:blipFill>
        <p:spPr bwMode="auto">
          <a:xfrm>
            <a:off x="428596" y="1643050"/>
            <a:ext cx="8143932" cy="4857784"/>
          </a:xfrm>
          <a:prstGeom prst="rect">
            <a:avLst/>
          </a:prstGeom>
          <a:noFill/>
          <a:ln w="9525">
            <a:solidFill>
              <a:schemeClr val="tx1">
                <a:lumMod val="95000"/>
                <a:lumOff val="5000"/>
              </a:schemeClr>
            </a:solidFill>
            <a:miter lim="800000"/>
            <a:headEnd/>
            <a:tailEnd/>
          </a:ln>
          <a:effectLst/>
        </p:spPr>
      </p:pic>
      <p:sp>
        <p:nvSpPr>
          <p:cNvPr id="5" name="TextBox 4"/>
          <p:cNvSpPr txBox="1"/>
          <p:nvPr/>
        </p:nvSpPr>
        <p:spPr>
          <a:xfrm>
            <a:off x="5072034" y="3000372"/>
            <a:ext cx="4071966" cy="369332"/>
          </a:xfrm>
          <a:prstGeom prst="rect">
            <a:avLst/>
          </a:prstGeom>
          <a:noFill/>
        </p:spPr>
        <p:txBody>
          <a:bodyPr wrap="square" rtlCol="0">
            <a:spAutoFit/>
          </a:bodyPr>
          <a:lstStyle/>
          <a:p>
            <a:r>
              <a:rPr lang="en-IN" b="1" dirty="0" smtClean="0"/>
              <a:t>N-ETHYL SULPHONAMIDE</a:t>
            </a:r>
            <a:endParaRPr lang="en-IN" b="1" dirty="0"/>
          </a:p>
        </p:txBody>
      </p:sp>
      <p:sp>
        <p:nvSpPr>
          <p:cNvPr id="6" name="TextBox 5"/>
          <p:cNvSpPr txBox="1"/>
          <p:nvPr/>
        </p:nvSpPr>
        <p:spPr>
          <a:xfrm>
            <a:off x="642910" y="3000372"/>
            <a:ext cx="2928958" cy="369332"/>
          </a:xfrm>
          <a:prstGeom prst="rect">
            <a:avLst/>
          </a:prstGeom>
          <a:noFill/>
        </p:spPr>
        <p:txBody>
          <a:bodyPr wrap="square" rtlCol="0">
            <a:spAutoFit/>
          </a:bodyPr>
          <a:lstStyle/>
          <a:p>
            <a:r>
              <a:rPr lang="en-IN" b="1" dirty="0" smtClean="0"/>
              <a:t>HINSBERG’S REAGENT</a:t>
            </a:r>
            <a:endParaRPr lang="en-IN"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928670"/>
            <a:ext cx="8229600" cy="1143000"/>
          </a:xfrm>
        </p:spPr>
        <p:txBody>
          <a:bodyPr>
            <a:normAutofit fontScale="90000"/>
          </a:bodyPr>
          <a:lstStyle/>
          <a:p>
            <a:r>
              <a:rPr lang="en-IN" b="1" dirty="0" smtClean="0"/>
              <a:t>ELECTROPHILIC SUBSTITUTION REACTION</a:t>
            </a:r>
            <a:endParaRPr lang="en-IN" b="1" dirty="0"/>
          </a:p>
        </p:txBody>
      </p:sp>
      <p:sp>
        <p:nvSpPr>
          <p:cNvPr id="3" name="TextBox 2"/>
          <p:cNvSpPr txBox="1"/>
          <p:nvPr/>
        </p:nvSpPr>
        <p:spPr>
          <a:xfrm>
            <a:off x="1857356" y="2928934"/>
            <a:ext cx="5072098" cy="1938992"/>
          </a:xfrm>
          <a:prstGeom prst="rect">
            <a:avLst/>
          </a:prstGeom>
          <a:noFill/>
        </p:spPr>
        <p:txBody>
          <a:bodyPr wrap="square" rtlCol="0">
            <a:spAutoFit/>
          </a:bodyPr>
          <a:lstStyle/>
          <a:p>
            <a:pPr>
              <a:buFont typeface="Arial" pitchFamily="34" charset="0"/>
              <a:buChar char="•"/>
            </a:pPr>
            <a:r>
              <a:rPr lang="en-IN" sz="4000" b="1" dirty="0" smtClean="0"/>
              <a:t>BROMINATION</a:t>
            </a:r>
          </a:p>
          <a:p>
            <a:pPr>
              <a:buFont typeface="Arial" pitchFamily="34" charset="0"/>
              <a:buChar char="•"/>
            </a:pPr>
            <a:r>
              <a:rPr lang="en-IN" sz="4000" b="1" dirty="0" smtClean="0"/>
              <a:t>NITRATION</a:t>
            </a:r>
          </a:p>
          <a:p>
            <a:pPr>
              <a:buFont typeface="Arial" pitchFamily="34" charset="0"/>
              <a:buChar char="•"/>
            </a:pPr>
            <a:r>
              <a:rPr lang="en-IN" sz="4000" b="1" dirty="0" smtClean="0"/>
              <a:t>SULPHONATION</a:t>
            </a:r>
            <a:endParaRPr lang="en-IN" sz="40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BROMINATION</a:t>
            </a:r>
            <a:endParaRPr lang="en-IN" dirty="0"/>
          </a:p>
        </p:txBody>
      </p:sp>
      <p:pic>
        <p:nvPicPr>
          <p:cNvPr id="31746" name="Picture 2"/>
          <p:cNvPicPr>
            <a:picLocks noChangeAspect="1" noChangeArrowheads="1"/>
          </p:cNvPicPr>
          <p:nvPr/>
        </p:nvPicPr>
        <p:blipFill>
          <a:blip r:embed="rId2"/>
          <a:srcRect/>
          <a:stretch>
            <a:fillRect/>
          </a:stretch>
        </p:blipFill>
        <p:spPr bwMode="auto">
          <a:xfrm>
            <a:off x="652463" y="1428736"/>
            <a:ext cx="7839075" cy="4286280"/>
          </a:xfrm>
          <a:prstGeom prst="rect">
            <a:avLst/>
          </a:prstGeom>
          <a:noFill/>
          <a:ln w="9525">
            <a:solidFill>
              <a:schemeClr val="tx1">
                <a:lumMod val="85000"/>
                <a:lumOff val="15000"/>
              </a:schemeClr>
            </a:solid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428596" y="428604"/>
            <a:ext cx="8358246" cy="4286280"/>
          </a:xfrm>
          <a:prstGeom prst="rect">
            <a:avLst/>
          </a:prstGeom>
          <a:noFill/>
          <a:ln w="9525">
            <a:solidFill>
              <a:schemeClr val="tx1">
                <a:lumMod val="95000"/>
                <a:lumOff val="5000"/>
              </a:schemeClr>
            </a:solidFill>
            <a:miter lim="800000"/>
            <a:headEnd/>
            <a:tailEnd/>
          </a:ln>
          <a:effectLst/>
        </p:spPr>
      </p:pic>
      <p:sp>
        <p:nvSpPr>
          <p:cNvPr id="3" name="TextBox 2"/>
          <p:cNvSpPr txBox="1"/>
          <p:nvPr/>
        </p:nvSpPr>
        <p:spPr>
          <a:xfrm>
            <a:off x="642910" y="5214950"/>
            <a:ext cx="7358114" cy="923330"/>
          </a:xfrm>
          <a:prstGeom prst="rect">
            <a:avLst/>
          </a:prstGeom>
          <a:noFill/>
        </p:spPr>
        <p:txBody>
          <a:bodyPr wrap="square" rtlCol="0">
            <a:spAutoFit/>
          </a:bodyPr>
          <a:lstStyle/>
          <a:p>
            <a:r>
              <a:rPr lang="en-IN" b="1" dirty="0" smtClean="0"/>
              <a:t>TO CONTROL THE ACTIVATING EFFECT OF NH2 IN ANILINE ACYLATION IS DONE AND THE PRODUCT OBTAINED WILL BE HYDROLYSED TO GET BROMINE SUBSTITUTED ANILINE</a:t>
            </a:r>
            <a:endParaRPr lang="en-IN"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IN" dirty="0" smtClean="0"/>
              <a:t>NITRATION</a:t>
            </a:r>
            <a:endParaRPr lang="en-IN" dirty="0"/>
          </a:p>
        </p:txBody>
      </p:sp>
      <p:pic>
        <p:nvPicPr>
          <p:cNvPr id="33794" name="Picture 2"/>
          <p:cNvPicPr>
            <a:picLocks noChangeAspect="1" noChangeArrowheads="1"/>
          </p:cNvPicPr>
          <p:nvPr/>
        </p:nvPicPr>
        <p:blipFill>
          <a:blip r:embed="rId2"/>
          <a:srcRect/>
          <a:stretch>
            <a:fillRect/>
          </a:stretch>
        </p:blipFill>
        <p:spPr bwMode="auto">
          <a:xfrm>
            <a:off x="357158" y="857232"/>
            <a:ext cx="8358245" cy="3786214"/>
          </a:xfrm>
          <a:prstGeom prst="rect">
            <a:avLst/>
          </a:prstGeom>
          <a:noFill/>
          <a:ln w="9525">
            <a:solidFill>
              <a:schemeClr val="tx1">
                <a:lumMod val="95000"/>
                <a:lumOff val="5000"/>
              </a:schemeClr>
            </a:solidFill>
            <a:miter lim="800000"/>
            <a:headEnd/>
            <a:tailEnd/>
          </a:ln>
          <a:effectLst/>
        </p:spPr>
      </p:pic>
      <p:sp>
        <p:nvSpPr>
          <p:cNvPr id="4" name="TextBox 3"/>
          <p:cNvSpPr txBox="1"/>
          <p:nvPr/>
        </p:nvSpPr>
        <p:spPr>
          <a:xfrm>
            <a:off x="857224" y="5214950"/>
            <a:ext cx="6858048" cy="1200329"/>
          </a:xfrm>
          <a:prstGeom prst="rect">
            <a:avLst/>
          </a:prstGeom>
          <a:noFill/>
        </p:spPr>
        <p:txBody>
          <a:bodyPr wrap="square" rtlCol="0">
            <a:spAutoFit/>
          </a:bodyPr>
          <a:lstStyle/>
          <a:p>
            <a:r>
              <a:rPr lang="en-IN" dirty="0" smtClean="0"/>
              <a:t>IN THE ACIDIC MEDIUM ANILINE IS PROTONATED TO FORM ANILIUM ION WHICH WILL DIRECT THE NO2 GROUP TO META POSITION TO CONTROL THIS ACETYLATION IS DONE FOLLOWED BY NITRATION WITH HNO3 AND H2SO4 AND HYDROLYSIS USING ACID OR BASE</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SULPHONATION</a:t>
            </a:r>
            <a:endParaRPr lang="en-IN" dirty="0"/>
          </a:p>
        </p:txBody>
      </p:sp>
      <p:pic>
        <p:nvPicPr>
          <p:cNvPr id="34818" name="Picture 2"/>
          <p:cNvPicPr>
            <a:picLocks noChangeAspect="1" noChangeArrowheads="1"/>
          </p:cNvPicPr>
          <p:nvPr/>
        </p:nvPicPr>
        <p:blipFill>
          <a:blip r:embed="rId2"/>
          <a:srcRect/>
          <a:stretch>
            <a:fillRect/>
          </a:stretch>
        </p:blipFill>
        <p:spPr bwMode="auto">
          <a:xfrm>
            <a:off x="661988" y="1571612"/>
            <a:ext cx="7820025" cy="4643469"/>
          </a:xfrm>
          <a:prstGeom prst="rect">
            <a:avLst/>
          </a:prstGeom>
          <a:noFill/>
          <a:ln w="9525">
            <a:solidFill>
              <a:schemeClr val="tx1">
                <a:lumMod val="95000"/>
                <a:lumOff val="5000"/>
              </a:schemeClr>
            </a:solid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6357"/>
            <a:ext cx="9144000" cy="5693866"/>
          </a:xfrm>
          <a:prstGeom prst="rect">
            <a:avLst/>
          </a:prstGeom>
        </p:spPr>
        <p:txBody>
          <a:bodyPr wrap="square">
            <a:spAutoFit/>
          </a:bodyPr>
          <a:lstStyle/>
          <a:p>
            <a:pPr>
              <a:buFont typeface="Arial" pitchFamily="34" charset="0"/>
              <a:buChar char="•"/>
            </a:pPr>
            <a:r>
              <a:rPr lang="en-IN" sz="2800" b="1" dirty="0" smtClean="0">
                <a:solidFill>
                  <a:schemeClr val="accent2">
                    <a:lumMod val="75000"/>
                  </a:schemeClr>
                </a:solidFill>
              </a:rPr>
              <a:t>Lower aliphatic amines </a:t>
            </a:r>
            <a:r>
              <a:rPr lang="en-IN" sz="2800" b="1" dirty="0" smtClean="0">
                <a:solidFill>
                  <a:schemeClr val="tx1">
                    <a:lumMod val="95000"/>
                    <a:lumOff val="5000"/>
                  </a:schemeClr>
                </a:solidFill>
              </a:rPr>
              <a:t>can form </a:t>
            </a:r>
            <a:r>
              <a:rPr lang="en-IN" sz="2800" b="1" dirty="0" smtClean="0">
                <a:solidFill>
                  <a:schemeClr val="accent2">
                    <a:lumMod val="75000"/>
                  </a:schemeClr>
                </a:solidFill>
              </a:rPr>
              <a:t>hydrogen bonds </a:t>
            </a:r>
            <a:r>
              <a:rPr lang="en-IN" sz="2800" b="1" dirty="0" smtClean="0">
                <a:solidFill>
                  <a:schemeClr val="tx1">
                    <a:lumMod val="95000"/>
                    <a:lumOff val="5000"/>
                  </a:schemeClr>
                </a:solidFill>
              </a:rPr>
              <a:t>with water molecules. Therefore, such amines are </a:t>
            </a:r>
            <a:r>
              <a:rPr lang="en-IN" sz="2800" b="1" dirty="0" smtClean="0">
                <a:solidFill>
                  <a:schemeClr val="accent2">
                    <a:lumMod val="75000"/>
                  </a:schemeClr>
                </a:solidFill>
              </a:rPr>
              <a:t>soluble in water</a:t>
            </a:r>
            <a:r>
              <a:rPr lang="en-IN" sz="2800" b="1" dirty="0" smtClean="0">
                <a:solidFill>
                  <a:schemeClr val="tx1">
                    <a:lumMod val="95000"/>
                    <a:lumOff val="5000"/>
                  </a:schemeClr>
                </a:solidFill>
              </a:rPr>
              <a:t>.</a:t>
            </a:r>
          </a:p>
          <a:p>
            <a:endParaRPr lang="en-IN" sz="2800" b="1" dirty="0" smtClean="0">
              <a:solidFill>
                <a:schemeClr val="tx1">
                  <a:lumMod val="95000"/>
                  <a:lumOff val="5000"/>
                </a:schemeClr>
              </a:solidFill>
            </a:endParaRPr>
          </a:p>
          <a:p>
            <a:pPr>
              <a:buFont typeface="Arial" pitchFamily="34" charset="0"/>
              <a:buChar char="•"/>
            </a:pPr>
            <a:r>
              <a:rPr lang="en-IN" sz="2800" b="1" dirty="0" smtClean="0">
                <a:solidFill>
                  <a:schemeClr val="tx1">
                    <a:lumMod val="95000"/>
                    <a:lumOff val="5000"/>
                  </a:schemeClr>
                </a:solidFill>
              </a:rPr>
              <a:t>Increase in the size of </a:t>
            </a:r>
            <a:r>
              <a:rPr lang="en-IN" sz="2800" b="1" dirty="0" smtClean="0">
                <a:solidFill>
                  <a:schemeClr val="accent2">
                    <a:lumMod val="75000"/>
                  </a:schemeClr>
                </a:solidFill>
              </a:rPr>
              <a:t>hydrophobic </a:t>
            </a:r>
            <a:r>
              <a:rPr lang="en-IN" sz="2800" b="1" dirty="0" smtClean="0">
                <a:solidFill>
                  <a:schemeClr val="tx1">
                    <a:lumMod val="95000"/>
                    <a:lumOff val="5000"/>
                  </a:schemeClr>
                </a:solidFill>
              </a:rPr>
              <a:t>alkyl part increases the molar mass of amines. This usually results in a </a:t>
            </a:r>
            <a:r>
              <a:rPr lang="en-IN" sz="2800" b="1" dirty="0" smtClean="0">
                <a:solidFill>
                  <a:schemeClr val="accent2">
                    <a:lumMod val="75000"/>
                  </a:schemeClr>
                </a:solidFill>
              </a:rPr>
              <a:t>decrease</a:t>
            </a:r>
            <a:r>
              <a:rPr lang="en-IN" sz="2800" b="1" dirty="0" smtClean="0">
                <a:solidFill>
                  <a:schemeClr val="tx1">
                    <a:lumMod val="95000"/>
                    <a:lumOff val="5000"/>
                  </a:schemeClr>
                </a:solidFill>
              </a:rPr>
              <a:t> in its </a:t>
            </a:r>
            <a:r>
              <a:rPr lang="en-IN" sz="2800" b="1" dirty="0" smtClean="0">
                <a:solidFill>
                  <a:schemeClr val="accent2">
                    <a:lumMod val="75000"/>
                  </a:schemeClr>
                </a:solidFill>
              </a:rPr>
              <a:t>solubility </a:t>
            </a:r>
            <a:r>
              <a:rPr lang="en-IN" sz="2800" b="1" dirty="0" smtClean="0">
                <a:solidFill>
                  <a:schemeClr val="tx1">
                    <a:lumMod val="95000"/>
                    <a:lumOff val="5000"/>
                  </a:schemeClr>
                </a:solidFill>
              </a:rPr>
              <a:t>in water</a:t>
            </a:r>
            <a:r>
              <a:rPr lang="en-IN" sz="2800" b="1" dirty="0" smtClean="0">
                <a:solidFill>
                  <a:schemeClr val="tx1">
                    <a:lumMod val="95000"/>
                    <a:lumOff val="5000"/>
                  </a:schemeClr>
                </a:solidFill>
              </a:rPr>
              <a:t>.</a:t>
            </a:r>
          </a:p>
          <a:p>
            <a:endParaRPr lang="en-IN" sz="2800" b="1" dirty="0" smtClean="0">
              <a:solidFill>
                <a:schemeClr val="tx1">
                  <a:lumMod val="95000"/>
                  <a:lumOff val="5000"/>
                </a:schemeClr>
              </a:solidFill>
            </a:endParaRPr>
          </a:p>
          <a:p>
            <a:pPr>
              <a:buFont typeface="Arial" pitchFamily="34" charset="0"/>
              <a:buChar char="•"/>
            </a:pPr>
            <a:r>
              <a:rPr lang="en-IN" sz="2800" b="1" dirty="0" smtClean="0">
                <a:solidFill>
                  <a:schemeClr val="tx1">
                    <a:lumMod val="95000"/>
                    <a:lumOff val="5000"/>
                  </a:schemeClr>
                </a:solidFill>
              </a:rPr>
              <a:t>Higher amines are insoluble in water. Organic solvents like alcohol, benzene and ether readily dissolve amines</a:t>
            </a:r>
            <a:r>
              <a:rPr lang="en-IN" sz="2800" b="1" dirty="0" smtClean="0">
                <a:solidFill>
                  <a:schemeClr val="tx1">
                    <a:lumMod val="95000"/>
                    <a:lumOff val="5000"/>
                  </a:schemeClr>
                </a:solidFill>
              </a:rPr>
              <a:t>.</a:t>
            </a:r>
          </a:p>
          <a:p>
            <a:endParaRPr lang="en-IN" sz="2800" b="1" dirty="0" smtClean="0">
              <a:solidFill>
                <a:schemeClr val="tx1">
                  <a:lumMod val="95000"/>
                  <a:lumOff val="5000"/>
                </a:schemeClr>
              </a:solidFill>
            </a:endParaRPr>
          </a:p>
          <a:p>
            <a:pPr>
              <a:buFont typeface="Arial" pitchFamily="34" charset="0"/>
              <a:buChar char="•"/>
            </a:pPr>
            <a:r>
              <a:rPr lang="en-IN" sz="2800" b="1" dirty="0" smtClean="0">
                <a:solidFill>
                  <a:schemeClr val="tx1">
                    <a:lumMod val="95000"/>
                    <a:lumOff val="5000"/>
                  </a:schemeClr>
                </a:solidFill>
              </a:rPr>
              <a:t>Alcohols have higher polarity as compared to amines and hence, they form </a:t>
            </a:r>
            <a:r>
              <a:rPr lang="en-IN" sz="2800" b="1" dirty="0" smtClean="0">
                <a:solidFill>
                  <a:schemeClr val="tx1">
                    <a:lumMod val="95000"/>
                    <a:lumOff val="5000"/>
                  </a:schemeClr>
                </a:solidFill>
              </a:rPr>
              <a:t>stronger intermolecular </a:t>
            </a:r>
            <a:r>
              <a:rPr lang="en-IN" sz="2800" b="1" dirty="0" smtClean="0">
                <a:solidFill>
                  <a:schemeClr val="tx1">
                    <a:lumMod val="95000"/>
                    <a:lumOff val="5000"/>
                  </a:schemeClr>
                </a:solidFill>
              </a:rPr>
              <a:t>hydrogen bonds.</a:t>
            </a:r>
          </a:p>
        </p:txBody>
      </p:sp>
      <p:sp>
        <p:nvSpPr>
          <p:cNvPr id="3" name="TextBox 2"/>
          <p:cNvSpPr txBox="1"/>
          <p:nvPr/>
        </p:nvSpPr>
        <p:spPr>
          <a:xfrm>
            <a:off x="2786050" y="142852"/>
            <a:ext cx="3286148" cy="646331"/>
          </a:xfrm>
          <a:prstGeom prst="rect">
            <a:avLst/>
          </a:prstGeom>
          <a:noFill/>
        </p:spPr>
        <p:txBody>
          <a:bodyPr wrap="square" rtlCol="0">
            <a:spAutoFit/>
          </a:bodyPr>
          <a:lstStyle/>
          <a:p>
            <a:pPr algn="ctr"/>
            <a:r>
              <a:rPr lang="en-US" sz="3600" b="1" dirty="0" smtClean="0"/>
              <a:t>SOLUBILITY</a:t>
            </a:r>
            <a:endParaRPr lang="en-US" sz="3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0042"/>
            <a:ext cx="9144000" cy="6555641"/>
          </a:xfrm>
          <a:prstGeom prst="rect">
            <a:avLst/>
          </a:prstGeom>
        </p:spPr>
        <p:txBody>
          <a:bodyPr wrap="square">
            <a:spAutoFit/>
          </a:bodyPr>
          <a:lstStyle/>
          <a:p>
            <a:pPr>
              <a:buFont typeface="Arial" pitchFamily="34" charset="0"/>
              <a:buChar char="•"/>
            </a:pPr>
            <a:r>
              <a:rPr lang="en-IN" sz="2800" dirty="0" smtClean="0">
                <a:solidFill>
                  <a:schemeClr val="accent2">
                    <a:lumMod val="75000"/>
                  </a:schemeClr>
                </a:solidFill>
              </a:rPr>
              <a:t>Primary and secondary amines </a:t>
            </a:r>
            <a:r>
              <a:rPr lang="en-IN" sz="2800" dirty="0" smtClean="0"/>
              <a:t>are engaged in </a:t>
            </a:r>
            <a:r>
              <a:rPr lang="en-IN" sz="2800" dirty="0" smtClean="0">
                <a:solidFill>
                  <a:schemeClr val="accent2">
                    <a:lumMod val="75000"/>
                  </a:schemeClr>
                </a:solidFill>
              </a:rPr>
              <a:t>intermolecular</a:t>
            </a:r>
            <a:r>
              <a:rPr lang="en-IN" sz="2800" dirty="0" smtClean="0"/>
              <a:t> association due to hydrogen bonding between nitrogen of one and hydrogen of another molecule</a:t>
            </a:r>
            <a:r>
              <a:rPr lang="en-IN" sz="2800" dirty="0" smtClean="0"/>
              <a:t>.</a:t>
            </a:r>
          </a:p>
          <a:p>
            <a:endParaRPr lang="en-IN" sz="2800" dirty="0" smtClean="0"/>
          </a:p>
          <a:p>
            <a:pPr>
              <a:buFont typeface="Arial" pitchFamily="34" charset="0"/>
              <a:buChar char="•"/>
            </a:pPr>
            <a:r>
              <a:rPr lang="en-IN" sz="2800" dirty="0" smtClean="0"/>
              <a:t> This intermolecular association is more in primary amines than in secondary amines as there are two hydrogen</a:t>
            </a:r>
          </a:p>
          <a:p>
            <a:r>
              <a:rPr lang="en-IN" sz="2800" dirty="0" smtClean="0"/>
              <a:t>atoms available for hydrogen bond formation in it</a:t>
            </a:r>
            <a:r>
              <a:rPr lang="en-IN" sz="2800" dirty="0" smtClean="0"/>
              <a:t>.</a:t>
            </a:r>
          </a:p>
          <a:p>
            <a:endParaRPr lang="en-IN" sz="2800" dirty="0" smtClean="0"/>
          </a:p>
          <a:p>
            <a:pPr>
              <a:buFont typeface="Arial" pitchFamily="34" charset="0"/>
              <a:buChar char="•"/>
            </a:pPr>
            <a:r>
              <a:rPr lang="en-IN" sz="2800" dirty="0" smtClean="0"/>
              <a:t>Tertiary amines do not have intermolecular association due to the absence of hydrogen atom available for hydrogen bond formation</a:t>
            </a:r>
            <a:r>
              <a:rPr lang="en-IN" sz="2800" dirty="0" smtClean="0"/>
              <a:t>.</a:t>
            </a:r>
          </a:p>
          <a:p>
            <a:endParaRPr lang="en-IN" sz="2800" dirty="0" smtClean="0"/>
          </a:p>
          <a:p>
            <a:r>
              <a:rPr lang="en-IN" sz="2800" dirty="0" smtClean="0"/>
              <a:t>Therefore</a:t>
            </a:r>
            <a:r>
              <a:rPr lang="en-IN" sz="2800" dirty="0" smtClean="0"/>
              <a:t>, the order of </a:t>
            </a:r>
            <a:r>
              <a:rPr lang="en-IN" sz="2800" b="1" dirty="0" smtClean="0">
                <a:solidFill>
                  <a:schemeClr val="accent2">
                    <a:lumMod val="75000"/>
                  </a:schemeClr>
                </a:solidFill>
              </a:rPr>
              <a:t>boiling points </a:t>
            </a:r>
            <a:r>
              <a:rPr lang="en-IN" sz="2800" dirty="0" smtClean="0"/>
              <a:t>of </a:t>
            </a:r>
            <a:r>
              <a:rPr lang="en-IN" sz="2800" b="1" dirty="0" smtClean="0">
                <a:solidFill>
                  <a:schemeClr val="accent2">
                    <a:lumMod val="75000"/>
                  </a:schemeClr>
                </a:solidFill>
              </a:rPr>
              <a:t>isomeric amines is as follows: Primary &gt; Secondary &gt; Tertiary</a:t>
            </a:r>
          </a:p>
          <a:p>
            <a:endParaRPr lang="en-IN" sz="2800" dirty="0"/>
          </a:p>
        </p:txBody>
      </p:sp>
      <p:pic>
        <p:nvPicPr>
          <p:cNvPr id="9218" name="Picture 2"/>
          <p:cNvPicPr>
            <a:picLocks noChangeAspect="1" noChangeArrowheads="1"/>
          </p:cNvPicPr>
          <p:nvPr/>
        </p:nvPicPr>
        <p:blipFill>
          <a:blip r:embed="rId3"/>
          <a:srcRect/>
          <a:stretch>
            <a:fillRect/>
          </a:stretch>
        </p:blipFill>
        <p:spPr bwMode="auto">
          <a:xfrm>
            <a:off x="7500958" y="3071810"/>
            <a:ext cx="1445861" cy="1000132"/>
          </a:xfrm>
          <a:prstGeom prst="rect">
            <a:avLst/>
          </a:prstGeom>
          <a:noFill/>
          <a:ln w="9525">
            <a:noFill/>
            <a:miter lim="800000"/>
            <a:headEnd/>
            <a:tailEnd/>
          </a:ln>
          <a:effectLst/>
        </p:spPr>
      </p:pic>
      <p:sp>
        <p:nvSpPr>
          <p:cNvPr id="4" name="TextBox 3"/>
          <p:cNvSpPr txBox="1"/>
          <p:nvPr/>
        </p:nvSpPr>
        <p:spPr>
          <a:xfrm>
            <a:off x="357158" y="0"/>
            <a:ext cx="8120090" cy="523220"/>
          </a:xfrm>
          <a:prstGeom prst="rect">
            <a:avLst/>
          </a:prstGeom>
          <a:noFill/>
        </p:spPr>
        <p:txBody>
          <a:bodyPr wrap="square" rtlCol="0">
            <a:spAutoFit/>
          </a:bodyPr>
          <a:lstStyle/>
          <a:p>
            <a:pPr algn="ctr"/>
            <a:r>
              <a:rPr lang="en-IN" sz="2800" b="1" dirty="0" smtClean="0"/>
              <a:t>BOILING POINT</a:t>
            </a:r>
            <a:endParaRPr lang="en-IN"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65" cy="1356101"/>
          </a:xfrm>
          <a:prstGeom prst="rect">
            <a:avLst/>
          </a:prstGeom>
          <a:solidFill>
            <a:srgbClr val="FFFFFF"/>
          </a:solidFill>
          <a:ln w="9525">
            <a:noFill/>
            <a:miter lim="800000"/>
            <a:headEnd/>
            <a:tailEnd/>
          </a:ln>
          <a:effectLst/>
        </p:spPr>
        <p:txBody>
          <a:bodyPr vert="horz" wrap="none" lIns="0" tIns="61893" rIns="0" bIns="61893"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4C4C4C"/>
              </a:solidFill>
              <a:effectLst/>
              <a:latin typeface="Open Sans"/>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dirty="0">
              <a:solidFill>
                <a:srgbClr val="4C4C4C"/>
              </a:solidFill>
              <a:latin typeface="Open Sans"/>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4C4C4C"/>
              </a:solidFill>
              <a:effectLst/>
              <a:latin typeface="Open Sans"/>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dirty="0">
              <a:solidFill>
                <a:srgbClr val="4C4C4C"/>
              </a:solidFill>
              <a:latin typeface="Open Sans"/>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4C4C4C"/>
              </a:solidFill>
              <a:effectLst/>
              <a:latin typeface="Open Sans"/>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dirty="0">
              <a:solidFill>
                <a:srgbClr val="4C4C4C"/>
              </a:solidFill>
              <a:latin typeface="Open Sans"/>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4C4C4C"/>
              </a:solidFill>
              <a:effectLst/>
              <a:latin typeface="Open Sans"/>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000" dirty="0">
              <a:solidFill>
                <a:srgbClr val="4C4C4C"/>
              </a:solidFill>
              <a:latin typeface="Open Sans"/>
              <a:cs typeface="Arial" pitchFamily="34" charset="0"/>
            </a:endParaRPr>
          </a:p>
        </p:txBody>
      </p:sp>
      <p:sp>
        <p:nvSpPr>
          <p:cNvPr id="1028" name="Rectangle 4"/>
          <p:cNvSpPr>
            <a:spLocks noChangeArrowheads="1"/>
          </p:cNvSpPr>
          <p:nvPr/>
        </p:nvSpPr>
        <p:spPr bwMode="auto">
          <a:xfrm>
            <a:off x="0" y="1"/>
            <a:ext cx="9144000"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428652"/>
            <a:ext cx="9144000" cy="432771"/>
          </a:xfrm>
          <a:prstGeom prst="rect">
            <a:avLst/>
          </a:prstGeom>
          <a:solidFill>
            <a:srgbClr val="FFFFFF"/>
          </a:solidFill>
          <a:ln w="9525">
            <a:noFill/>
            <a:miter lim="800000"/>
            <a:headEnd/>
            <a:tailEnd/>
          </a:ln>
          <a:effectLst/>
        </p:spPr>
        <p:txBody>
          <a:bodyPr vert="horz" wrap="square" lIns="0" tIns="61893" rIns="0" bIns="61893"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4C4C4C"/>
              </a:solidFill>
              <a:effectLst/>
              <a:latin typeface="Open San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4C4C4C"/>
              </a:solidFill>
              <a:effectLst/>
              <a:latin typeface="Open Sans"/>
              <a:cs typeface="Arial" pitchFamily="34" charset="0"/>
            </a:endParaRPr>
          </a:p>
        </p:txBody>
      </p:sp>
      <p:pic>
        <p:nvPicPr>
          <p:cNvPr id="1031" name="Picture 7" descr="C:\Users\Welcome\Desktop\amines-nomenclature-physical-properties-and-chemical-by-shabab-12-638.jpg"/>
          <p:cNvPicPr>
            <a:picLocks noChangeAspect="1" noChangeArrowheads="1"/>
          </p:cNvPicPr>
          <p:nvPr/>
        </p:nvPicPr>
        <p:blipFill>
          <a:blip r:embed="rId2"/>
          <a:srcRect/>
          <a:stretch>
            <a:fillRect/>
          </a:stretch>
        </p:blipFill>
        <p:spPr bwMode="auto">
          <a:xfrm>
            <a:off x="285720" y="0"/>
            <a:ext cx="8643998" cy="6500833"/>
          </a:xfrm>
          <a:prstGeom prst="rect">
            <a:avLst/>
          </a:prstGeom>
          <a:noFill/>
          <a:ln>
            <a:solidFill>
              <a:schemeClr val="tx1">
                <a:lumMod val="95000"/>
                <a:lumOff val="5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90" name="Rectangle 6"/>
          <p:cNvSpPr>
            <a:spLocks noChangeArrowheads="1"/>
          </p:cNvSpPr>
          <p:nvPr/>
        </p:nvSpPr>
        <p:spPr bwMode="auto">
          <a:xfrm>
            <a:off x="0" y="904875"/>
            <a:ext cx="227948"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30000" dirty="0" smtClean="0">
                <a:ln>
                  <a:noFill/>
                </a:ln>
                <a:solidFill>
                  <a:srgbClr val="4C4C4C"/>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401" name="Picture 17" descr="C:\Users\Welcome\Desktop\amines-class-12-ppt-cbse-13-638.jpg"/>
          <p:cNvPicPr>
            <a:picLocks noChangeAspect="1" noChangeArrowheads="1"/>
          </p:cNvPicPr>
          <p:nvPr/>
        </p:nvPicPr>
        <p:blipFill>
          <a:blip r:embed="rId2"/>
          <a:srcRect/>
          <a:stretch>
            <a:fillRect/>
          </a:stretch>
        </p:blipFill>
        <p:spPr bwMode="auto">
          <a:xfrm>
            <a:off x="714348" y="500042"/>
            <a:ext cx="7572428" cy="564723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428596" y="428604"/>
            <a:ext cx="8358246" cy="614366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428596" y="357166"/>
            <a:ext cx="8429684" cy="6215105"/>
          </a:xfrm>
          <a:prstGeom prst="rect">
            <a:avLst/>
          </a:prstGeom>
          <a:noFill/>
          <a:ln w="9525">
            <a:solidFill>
              <a:schemeClr val="tx1">
                <a:lumMod val="95000"/>
                <a:lumOff val="5000"/>
              </a:schemeClr>
            </a:solid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273</Words>
  <Application>Microsoft Office PowerPoint</Application>
  <PresentationFormat>On-screen Show (4:3)</PresentationFormat>
  <Paragraphs>56</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PHYSICAL PROPERTIES OF AMINES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CARBYLAMINE REACTION</vt:lpstr>
      <vt:lpstr>REACTION WITH NITROUS ACID</vt:lpstr>
      <vt:lpstr>REACTION OF ANILINE WITH NITROUS ACID</vt:lpstr>
      <vt:lpstr>REACTION OF ARYLSULPHONYL CHLORIDE</vt:lpstr>
      <vt:lpstr>ELECTROPHILIC SUBSTITUTION REACTION</vt:lpstr>
      <vt:lpstr>BROMINATION</vt:lpstr>
      <vt:lpstr>Slide 23</vt:lpstr>
      <vt:lpstr>NITRATION</vt:lpstr>
      <vt:lpstr>SULPHONATION</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PROPERTIES OF AMINES</dc:title>
  <dc:creator>ismail - [2010]</dc:creator>
  <cp:lastModifiedBy>sns</cp:lastModifiedBy>
  <cp:revision>22</cp:revision>
  <dcterms:created xsi:type="dcterms:W3CDTF">2018-10-28T13:57:54Z</dcterms:created>
  <dcterms:modified xsi:type="dcterms:W3CDTF">2019-10-05T04:21:39Z</dcterms:modified>
</cp:coreProperties>
</file>